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313" r:id="rId3"/>
    <p:sldId id="314" r:id="rId4"/>
    <p:sldId id="367" r:id="rId5"/>
    <p:sldId id="369" r:id="rId6"/>
    <p:sldId id="393" r:id="rId7"/>
    <p:sldId id="394" r:id="rId8"/>
    <p:sldId id="395" r:id="rId9"/>
    <p:sldId id="396" r:id="rId10"/>
    <p:sldId id="397" r:id="rId11"/>
    <p:sldId id="398" r:id="rId12"/>
    <p:sldId id="368" r:id="rId13"/>
    <p:sldId id="331" r:id="rId14"/>
    <p:sldId id="335" r:id="rId15"/>
    <p:sldId id="337" r:id="rId16"/>
    <p:sldId id="339" r:id="rId17"/>
    <p:sldId id="341" r:id="rId18"/>
    <p:sldId id="342" r:id="rId19"/>
    <p:sldId id="332" r:id="rId20"/>
    <p:sldId id="343" r:id="rId21"/>
    <p:sldId id="344" r:id="rId22"/>
    <p:sldId id="345" r:id="rId23"/>
    <p:sldId id="346" r:id="rId24"/>
    <p:sldId id="347" r:id="rId25"/>
    <p:sldId id="348" r:id="rId26"/>
    <p:sldId id="333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9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algebra2" TargetMode="External"/><Relationship Id="rId2" Type="http://schemas.openxmlformats.org/officeDocument/2006/relationships/hyperlink" Target="https://www.khanacademy.org/math/algebr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hanacademy.org/math/ap-calculus-ab/ab-integration-new/ab-6-3/v/sigma-notation-sum" TargetMode="External"/><Relationship Id="rId4" Type="http://schemas.openxmlformats.org/officeDocument/2006/relationships/hyperlink" Target="https://www.khanacademy.org/math/algebra2/x2ec2f6f830c9fb89:log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Prove that, for all integers 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 1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>
                  <a:sym typeface="Symbol"/>
                </a:endParaRPr>
              </a:p>
              <a:p>
                <a:endParaRPr lang="en-US" dirty="0">
                  <a:sym typeface="Symbol"/>
                </a:endParaRPr>
              </a:p>
              <a:p>
                <a:endParaRPr lang="en-US" dirty="0">
                  <a:sym typeface="Symbol"/>
                </a:endParaRPr>
              </a:p>
              <a:p>
                <a:r>
                  <a:rPr lang="en-US" b="1" dirty="0">
                    <a:sym typeface="Symbol"/>
                  </a:rPr>
                  <a:t>Hint: </a:t>
                </a:r>
                <a:r>
                  <a:rPr lang="en-US" dirty="0">
                    <a:sym typeface="Symbol"/>
                  </a:rPr>
                  <a:t>Use induction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84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Prove that, for all integers 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 0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𝑖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−1</m:t>
                          </m:r>
                        </m:e>
                      </m:nary>
                    </m:oMath>
                  </m:oMathPara>
                </a14:m>
                <a:endParaRPr lang="en-US" dirty="0">
                  <a:sym typeface="Symbol"/>
                </a:endParaRPr>
              </a:p>
              <a:p>
                <a:endParaRPr lang="en-US" dirty="0">
                  <a:sym typeface="Symbol"/>
                </a:endParaRPr>
              </a:p>
              <a:p>
                <a:endParaRPr lang="en-US" dirty="0">
                  <a:sym typeface="Symbol"/>
                </a:endParaRPr>
              </a:p>
              <a:p>
                <a:r>
                  <a:rPr lang="en-US" b="1" dirty="0">
                    <a:sym typeface="Symbol"/>
                  </a:rPr>
                  <a:t>Hint: </a:t>
                </a:r>
                <a:r>
                  <a:rPr lang="en-US" dirty="0">
                    <a:sym typeface="Symbol"/>
                  </a:rPr>
                  <a:t>Use induction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877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2243328"/>
          </a:xfrm>
        </p:spPr>
        <p:txBody>
          <a:bodyPr>
            <a:normAutofit/>
          </a:bodyPr>
          <a:lstStyle/>
          <a:p>
            <a:r>
              <a:rPr lang="en-US" dirty="0"/>
              <a:t>Three-Sentence Summary of Graph Definitions</a:t>
            </a:r>
          </a:p>
        </p:txBody>
      </p:sp>
    </p:spTree>
    <p:extLst>
      <p:ext uri="{BB962C8B-B14F-4D97-AF65-F5344CB8AC3E}">
        <p14:creationId xmlns:p14="http://schemas.microsoft.com/office/powerpoint/2010/main" val="4258126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Definitions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1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graph?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Vertices (Nodes)</a:t>
            </a:r>
          </a:p>
          <a:p>
            <a:r>
              <a:rPr lang="en-US" dirty="0"/>
              <a:t>Edges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4122196" y="3002280"/>
            <a:ext cx="4313368" cy="2766284"/>
            <a:chOff x="2598196" y="3002280"/>
            <a:chExt cx="4313368" cy="27662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5" name="Straight Connector 14"/>
            <p:cNvCxnSpPr>
              <a:stCxn id="6" idx="7"/>
              <a:endCxn id="7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3"/>
              <a:endCxn id="10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5"/>
              <a:endCxn id="9" idx="1"/>
            </p:cNvCxnSpPr>
            <p:nvPr/>
          </p:nvCxnSpPr>
          <p:spPr>
            <a:xfrm rot="16200000" flipH="1">
              <a:off x="5569996" y="2979196"/>
              <a:ext cx="1189168" cy="14939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2"/>
              <a:endCxn id="8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5"/>
              <a:endCxn id="8" idx="1"/>
            </p:cNvCxnSpPr>
            <p:nvPr/>
          </p:nvCxnSpPr>
          <p:spPr>
            <a:xfrm rot="16200000" flipH="1">
              <a:off x="3893596" y="3741196"/>
              <a:ext cx="655768" cy="14177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6"/>
              <a:endCxn id="8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8" idx="5"/>
              <a:endCxn id="11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0"/>
          <p:cNvGrpSpPr/>
          <p:nvPr/>
        </p:nvGrpSpPr>
        <p:grpSpPr>
          <a:xfrm>
            <a:off x="3810000" y="2819400"/>
            <a:ext cx="4937760" cy="3261360"/>
            <a:chOff x="2286000" y="2819400"/>
            <a:chExt cx="4937760" cy="3261360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Oval 5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670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and undirected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regular (undirected) graph is one where edges represent a symmetrical relationship</a:t>
            </a:r>
          </a:p>
          <a:p>
            <a:pPr lvl="1"/>
            <a:r>
              <a:rPr lang="en-US" dirty="0"/>
              <a:t>For example, being siblings</a:t>
            </a:r>
          </a:p>
          <a:p>
            <a:r>
              <a:rPr lang="en-US" dirty="0"/>
              <a:t>A </a:t>
            </a:r>
            <a:r>
              <a:rPr lang="en-US" b="1" dirty="0"/>
              <a:t>directed</a:t>
            </a:r>
            <a:r>
              <a:rPr lang="en-US" dirty="0"/>
              <a:t> graph is one where edges represent an asymmetrical relationship</a:t>
            </a:r>
          </a:p>
          <a:p>
            <a:pPr lvl="1"/>
            <a:r>
              <a:rPr lang="en-US" dirty="0"/>
              <a:t>For example, being taller than someone</a:t>
            </a:r>
          </a:p>
          <a:p>
            <a:r>
              <a:rPr lang="en-US" dirty="0"/>
              <a:t>Directed graphs are usually drawn with arrows to show the direction of the relationship</a:t>
            </a:r>
          </a:p>
        </p:txBody>
      </p:sp>
    </p:spTree>
    <p:extLst>
      <p:ext uri="{BB962C8B-B14F-4D97-AF65-F5344CB8AC3E}">
        <p14:creationId xmlns:p14="http://schemas.microsoft.com/office/powerpoint/2010/main" val="203967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graph</a:t>
            </a:r>
            <a:r>
              <a:rPr lang="en-US" dirty="0"/>
              <a:t> </a:t>
            </a:r>
            <a:r>
              <a:rPr lang="en-US" b="1" i="1" dirty="0"/>
              <a:t>G</a:t>
            </a:r>
            <a:r>
              <a:rPr lang="en-US" dirty="0"/>
              <a:t> is made up of two finite sets</a:t>
            </a:r>
          </a:p>
          <a:p>
            <a:pPr lvl="1"/>
            <a:r>
              <a:rPr lang="en-US" b="1" dirty="0"/>
              <a:t>Vertices</a:t>
            </a:r>
            <a:r>
              <a:rPr lang="en-US" dirty="0"/>
              <a:t>: </a:t>
            </a:r>
            <a:r>
              <a:rPr lang="en-US" b="1" i="1" dirty="0"/>
              <a:t>V</a:t>
            </a:r>
            <a:endParaRPr lang="en-US" dirty="0"/>
          </a:p>
          <a:p>
            <a:pPr lvl="1"/>
            <a:r>
              <a:rPr lang="en-US" b="1" dirty="0"/>
              <a:t>Edges</a:t>
            </a:r>
            <a:r>
              <a:rPr lang="en-US" dirty="0"/>
              <a:t>: </a:t>
            </a:r>
            <a:r>
              <a:rPr lang="en-US" b="1" i="1" dirty="0"/>
              <a:t>E</a:t>
            </a:r>
            <a:endParaRPr lang="en-US" dirty="0"/>
          </a:p>
          <a:p>
            <a:r>
              <a:rPr lang="en-US" dirty="0"/>
              <a:t>Each edge is connected to either one or two vertices called its </a:t>
            </a:r>
            <a:r>
              <a:rPr lang="en-US" b="1" dirty="0"/>
              <a:t>endpoints</a:t>
            </a:r>
          </a:p>
          <a:p>
            <a:r>
              <a:rPr lang="en-US" dirty="0"/>
              <a:t>An edge with a single endpoint is called a </a:t>
            </a:r>
            <a:r>
              <a:rPr lang="en-US" b="1" dirty="0"/>
              <a:t>loop</a:t>
            </a:r>
          </a:p>
          <a:p>
            <a:r>
              <a:rPr lang="en-US" dirty="0"/>
              <a:t>Two edges with the same sets of endpoints are called </a:t>
            </a:r>
            <a:r>
              <a:rPr lang="en-US" b="1" dirty="0"/>
              <a:t>parallel</a:t>
            </a:r>
          </a:p>
          <a:p>
            <a:r>
              <a:rPr lang="en-US" dirty="0"/>
              <a:t>Edges are said to </a:t>
            </a:r>
            <a:r>
              <a:rPr lang="en-US" b="1" dirty="0"/>
              <a:t>connect</a:t>
            </a:r>
            <a:r>
              <a:rPr lang="en-US" dirty="0"/>
              <a:t> their endpoints</a:t>
            </a:r>
          </a:p>
          <a:p>
            <a:r>
              <a:rPr lang="en-US" dirty="0"/>
              <a:t>Two vertices that share an edge are said to be </a:t>
            </a:r>
            <a:r>
              <a:rPr lang="en-US" b="1" dirty="0"/>
              <a:t>adjacent</a:t>
            </a:r>
          </a:p>
          <a:p>
            <a:r>
              <a:rPr lang="en-US" dirty="0"/>
              <a:t>The number of edges connected to a vertex is the </a:t>
            </a:r>
            <a:r>
              <a:rPr lang="en-US" b="1" dirty="0"/>
              <a:t>degree</a:t>
            </a:r>
            <a:r>
              <a:rPr lang="en-US" dirty="0"/>
              <a:t> of that vertex</a:t>
            </a:r>
          </a:p>
          <a:p>
            <a:r>
              <a:rPr lang="en-US" dirty="0"/>
              <a:t>A graph with no edges is called </a:t>
            </a:r>
            <a:r>
              <a:rPr lang="en-US" b="1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306975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7724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represent graphs in many ways</a:t>
            </a:r>
          </a:p>
          <a:p>
            <a:r>
              <a:rPr lang="en-US" dirty="0"/>
              <a:t>One is simply by listing all the vertices, all the edges, and all the vertices connected by each edge</a:t>
            </a:r>
          </a:p>
          <a:p>
            <a:r>
              <a:rPr lang="en-US" dirty="0"/>
              <a:t>Let </a:t>
            </a:r>
            <a:r>
              <a:rPr lang="en-US" b="1" i="1" dirty="0"/>
              <a:t>V</a:t>
            </a:r>
            <a:r>
              <a:rPr lang="en-US" dirty="0"/>
              <a:t> = {</a:t>
            </a:r>
            <a:r>
              <a:rPr lang="en-US" b="1" i="1" dirty="0"/>
              <a:t>v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4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6</a:t>
            </a:r>
            <a:r>
              <a:rPr lang="en-US" dirty="0"/>
              <a:t>} </a:t>
            </a:r>
          </a:p>
          <a:p>
            <a:r>
              <a:rPr lang="en-US" dirty="0"/>
              <a:t>Let </a:t>
            </a:r>
            <a:r>
              <a:rPr lang="en-US" b="1" i="1" dirty="0"/>
              <a:t>E</a:t>
            </a:r>
            <a:r>
              <a:rPr lang="en-US" dirty="0"/>
              <a:t> = {</a:t>
            </a:r>
            <a:r>
              <a:rPr lang="en-US" b="1" i="1" dirty="0"/>
              <a:t>e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e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b="1" i="1" dirty="0"/>
              <a:t>e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b="1" i="1" dirty="0"/>
              <a:t>e</a:t>
            </a:r>
            <a:r>
              <a:rPr lang="en-US" baseline="-25000" dirty="0"/>
              <a:t>4</a:t>
            </a:r>
            <a:r>
              <a:rPr lang="en-US" dirty="0"/>
              <a:t>, </a:t>
            </a:r>
            <a:r>
              <a:rPr lang="en-US" b="1" i="1" dirty="0"/>
              <a:t>e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b="1" i="1" dirty="0"/>
              <a:t>e</a:t>
            </a:r>
            <a:r>
              <a:rPr lang="en-US" baseline="-25000" dirty="0"/>
              <a:t>6</a:t>
            </a:r>
            <a:r>
              <a:rPr lang="en-US" dirty="0"/>
              <a:t>,</a:t>
            </a:r>
            <a:r>
              <a:rPr lang="en-US" baseline="-25000" dirty="0"/>
              <a:t> </a:t>
            </a:r>
            <a:r>
              <a:rPr lang="en-US" b="1" i="1" dirty="0"/>
              <a:t>e</a:t>
            </a:r>
            <a:r>
              <a:rPr lang="en-US" baseline="-25000" dirty="0"/>
              <a:t>7</a:t>
            </a:r>
            <a:r>
              <a:rPr lang="en-US" dirty="0"/>
              <a:t>} where each edge is specified in the table to the right</a:t>
            </a:r>
          </a:p>
          <a:p>
            <a:r>
              <a:rPr lang="en-US" dirty="0"/>
              <a:t>Draw this graph</a:t>
            </a:r>
          </a:p>
          <a:p>
            <a:r>
              <a:rPr lang="en-US" dirty="0"/>
              <a:t>Even for undirected graphs, the vertices making up an edge are often listed as ordered pairs: (</a:t>
            </a:r>
            <a:r>
              <a:rPr lang="en-US" b="1" i="1" dirty="0"/>
              <a:t>v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2</a:t>
            </a:r>
            <a:r>
              <a:rPr lang="en-US" dirty="0"/>
              <a:t>) instead of {</a:t>
            </a:r>
            <a:r>
              <a:rPr lang="en-US" b="1" i="1" dirty="0"/>
              <a:t>v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aseline="-25000" dirty="0"/>
              <a:t>2</a:t>
            </a:r>
            <a:r>
              <a:rPr lang="en-US" dirty="0"/>
              <a:t>}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02711"/>
              </p:ext>
            </p:extLst>
          </p:nvPr>
        </p:nvGraphicFramePr>
        <p:xfrm>
          <a:off x="8915400" y="1915356"/>
          <a:ext cx="2667000" cy="43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Edge</a:t>
                      </a:r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Vertices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1</a:t>
                      </a:r>
                      <a:r>
                        <a:rPr lang="en-US" sz="2400" dirty="0"/>
                        <a:t>, 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1</a:t>
                      </a:r>
                      <a:r>
                        <a:rPr lang="en-US" sz="2400" dirty="0"/>
                        <a:t>, 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1</a:t>
                      </a:r>
                      <a:r>
                        <a:rPr lang="en-US" sz="2400" dirty="0"/>
                        <a:t>, 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4</a:t>
                      </a:r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, 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5</a:t>
                      </a:r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5</a:t>
                      </a:r>
                      <a:r>
                        <a:rPr lang="en-US" sz="2400" dirty="0"/>
                        <a:t>, 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6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6</a:t>
                      </a:r>
                      <a:endParaRPr lang="en-US" sz="2400" dirty="0"/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5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e</a:t>
                      </a:r>
                      <a:r>
                        <a:rPr lang="en-US" sz="2400" baseline="-25000" dirty="0"/>
                        <a:t>7</a:t>
                      </a:r>
                    </a:p>
                  </a:txBody>
                  <a:tcPr marL="104987" marR="104987" marT="52493" marB="52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{</a:t>
                      </a:r>
                      <a:r>
                        <a:rPr lang="en-US" sz="2400" b="1" i="1" dirty="0"/>
                        <a:t>v</a:t>
                      </a:r>
                      <a:r>
                        <a:rPr lang="en-US" sz="2400" baseline="-25000" dirty="0"/>
                        <a:t>6</a:t>
                      </a:r>
                      <a:r>
                        <a:rPr lang="en-US" sz="2400" dirty="0"/>
                        <a:t>}</a:t>
                      </a:r>
                    </a:p>
                  </a:txBody>
                  <a:tcPr marL="104987" marR="104987" marT="52493" marB="5249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/>
          </a:bodyPr>
          <a:lstStyle/>
          <a:p>
            <a:r>
              <a:rPr lang="en-US" dirty="0"/>
              <a:t>Graphs can (generally) be drawn in many different ways</a:t>
            </a:r>
          </a:p>
          <a:p>
            <a:r>
              <a:rPr lang="en-US" dirty="0"/>
              <a:t>We can label graphs to show that they are the same</a:t>
            </a:r>
          </a:p>
          <a:p>
            <a:r>
              <a:rPr lang="en-US" dirty="0"/>
              <a:t>These two graphs are </a:t>
            </a:r>
            <a:r>
              <a:rPr lang="en-US" b="1" dirty="0"/>
              <a:t>isomorphic</a:t>
            </a:r>
            <a:r>
              <a:rPr lang="en-US" dirty="0"/>
              <a:t>, meaning that they can be labeled to be exactly the same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352800" y="4572000"/>
            <a:ext cx="5257800" cy="1600200"/>
            <a:chOff x="1828800" y="4572000"/>
            <a:chExt cx="5257800" cy="1600200"/>
          </a:xfrm>
        </p:grpSpPr>
        <p:sp>
          <p:nvSpPr>
            <p:cNvPr id="4" name="Oval 3"/>
            <p:cNvSpPr/>
            <p:nvPr/>
          </p:nvSpPr>
          <p:spPr>
            <a:xfrm>
              <a:off x="2667000" y="4572000"/>
              <a:ext cx="76200" cy="762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133600" y="6096000"/>
              <a:ext cx="76200" cy="762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24200" y="6096000"/>
              <a:ext cx="76200" cy="762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29000" y="5029200"/>
              <a:ext cx="76200" cy="762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828800" y="5029200"/>
              <a:ext cx="76200" cy="762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248400" y="4572000"/>
              <a:ext cx="76200" cy="762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715000" y="6096000"/>
              <a:ext cx="76200" cy="762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6096000"/>
              <a:ext cx="76200" cy="762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010400" y="5029200"/>
              <a:ext cx="76200" cy="762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410200" y="5029200"/>
              <a:ext cx="76200" cy="762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8" idx="7"/>
              <a:endCxn id="4" idx="3"/>
            </p:cNvCxnSpPr>
            <p:nvPr/>
          </p:nvCxnSpPr>
          <p:spPr>
            <a:xfrm rot="5400000" flipH="1" flipV="1">
              <a:off x="2084341" y="4446541"/>
              <a:ext cx="403318" cy="7843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4" idx="5"/>
              <a:endCxn id="7" idx="1"/>
            </p:cNvCxnSpPr>
            <p:nvPr/>
          </p:nvCxnSpPr>
          <p:spPr>
            <a:xfrm rot="16200000" flipH="1">
              <a:off x="2884441" y="4484641"/>
              <a:ext cx="403318" cy="7081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4"/>
              <a:endCxn id="6" idx="7"/>
            </p:cNvCxnSpPr>
            <p:nvPr/>
          </p:nvCxnSpPr>
          <p:spPr>
            <a:xfrm rot="5400000">
              <a:off x="2827292" y="5467350"/>
              <a:ext cx="1001759" cy="27785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6" idx="3"/>
              <a:endCxn id="5" idx="5"/>
            </p:cNvCxnSpPr>
            <p:nvPr/>
          </p:nvCxnSpPr>
          <p:spPr>
            <a:xfrm rot="5400000">
              <a:off x="2667000" y="5692682"/>
              <a:ext cx="0" cy="9367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" idx="1"/>
              <a:endCxn id="8" idx="4"/>
            </p:cNvCxnSpPr>
            <p:nvPr/>
          </p:nvCxnSpPr>
          <p:spPr>
            <a:xfrm rot="16200000" flipV="1">
              <a:off x="1504951" y="5467350"/>
              <a:ext cx="1001759" cy="27785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0" idx="7"/>
              <a:endCxn id="9" idx="4"/>
            </p:cNvCxnSpPr>
            <p:nvPr/>
          </p:nvCxnSpPr>
          <p:spPr>
            <a:xfrm rot="5400000" flipH="1" flipV="1">
              <a:off x="5303791" y="5124451"/>
              <a:ext cx="1458959" cy="506459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" idx="4"/>
              <a:endCxn id="11" idx="0"/>
            </p:cNvCxnSpPr>
            <p:nvPr/>
          </p:nvCxnSpPr>
          <p:spPr>
            <a:xfrm rot="16200000" flipH="1">
              <a:off x="5791200" y="5143500"/>
              <a:ext cx="1447800" cy="45720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3" idx="6"/>
              <a:endCxn id="12" idx="2"/>
            </p:cNvCxnSpPr>
            <p:nvPr/>
          </p:nvCxnSpPr>
          <p:spPr>
            <a:xfrm>
              <a:off x="5486400" y="5067300"/>
              <a:ext cx="1524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3" idx="5"/>
              <a:endCxn id="11" idx="1"/>
            </p:cNvCxnSpPr>
            <p:nvPr/>
          </p:nvCxnSpPr>
          <p:spPr>
            <a:xfrm rot="16200000" flipH="1">
              <a:off x="5589541" y="4979941"/>
              <a:ext cx="1012918" cy="124151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7"/>
              <a:endCxn id="12" idx="3"/>
            </p:cNvCxnSpPr>
            <p:nvPr/>
          </p:nvCxnSpPr>
          <p:spPr>
            <a:xfrm rot="5400000" flipH="1" flipV="1">
              <a:off x="5894341" y="4979941"/>
              <a:ext cx="1012918" cy="124151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159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Applications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6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Survey of running times</a:t>
            </a:r>
          </a:p>
          <a:p>
            <a:r>
              <a:rPr lang="en-US" dirty="0"/>
              <a:t>Worked exercises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networks</a:t>
            </a:r>
          </a:p>
          <a:p>
            <a:r>
              <a:rPr lang="en-US" dirty="0"/>
              <a:t>Communication networks</a:t>
            </a:r>
          </a:p>
          <a:p>
            <a:r>
              <a:rPr lang="en-US" dirty="0"/>
              <a:t>Information networks</a:t>
            </a:r>
          </a:p>
          <a:p>
            <a:r>
              <a:rPr lang="en-US" dirty="0"/>
              <a:t>Social networks</a:t>
            </a:r>
          </a:p>
          <a:p>
            <a:r>
              <a:rPr lang="en-US" dirty="0"/>
              <a:t>Dependency networks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9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Vertices could be airports, cities, intersections</a:t>
            </a:r>
          </a:p>
          <a:p>
            <a:r>
              <a:rPr lang="en-US" dirty="0"/>
              <a:t>Edges could be flights, highways, roads</a:t>
            </a:r>
          </a:p>
          <a:p>
            <a:r>
              <a:rPr lang="en-US" dirty="0"/>
              <a:t>Edges are often undirected, but directed edges can represent one-way streets or similar</a:t>
            </a:r>
          </a:p>
          <a:p>
            <a:r>
              <a:rPr lang="en-US" dirty="0"/>
              <a:t>Graphs of air travel tends to show a few hubs with many edges</a:t>
            </a:r>
          </a:p>
          <a:p>
            <a:r>
              <a:rPr lang="en-US" dirty="0"/>
              <a:t>Street intersections or train stations tend to have few edges</a:t>
            </a:r>
          </a:p>
        </p:txBody>
      </p:sp>
    </p:spTree>
    <p:extLst>
      <p:ext uri="{BB962C8B-B14F-4D97-AF65-F5344CB8AC3E}">
        <p14:creationId xmlns:p14="http://schemas.microsoft.com/office/powerpoint/2010/main" val="18440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Vertices could be single computers or even all the computers served by a single ISP</a:t>
            </a:r>
          </a:p>
          <a:p>
            <a:r>
              <a:rPr lang="en-US" dirty="0"/>
              <a:t>Edges are network connections between vertices</a:t>
            </a:r>
          </a:p>
          <a:p>
            <a:r>
              <a:rPr lang="en-US" dirty="0"/>
              <a:t>In wireless networks, edges might exist between any nodes that are close enough</a:t>
            </a:r>
          </a:p>
          <a:p>
            <a:r>
              <a:rPr lang="en-US" dirty="0"/>
              <a:t>Note that wireless networks can have directed edges, since some nodes might have a stronger transmitter</a:t>
            </a:r>
          </a:p>
        </p:txBody>
      </p:sp>
    </p:spTree>
    <p:extLst>
      <p:ext uri="{BB962C8B-B14F-4D97-AF65-F5344CB8AC3E}">
        <p14:creationId xmlns:p14="http://schemas.microsoft.com/office/powerpoint/2010/main" val="260630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Vertices can be sources of information, such as books, papers, or websites</a:t>
            </a:r>
          </a:p>
          <a:p>
            <a:r>
              <a:rPr lang="en-US" dirty="0"/>
              <a:t>Edges are references between those sources</a:t>
            </a:r>
          </a:p>
          <a:p>
            <a:r>
              <a:rPr lang="en-US" dirty="0"/>
              <a:t>The World Wide Web is a directed graph where hyperlinks form the edges between pages</a:t>
            </a:r>
          </a:p>
          <a:p>
            <a:pPr lvl="1"/>
            <a:r>
              <a:rPr lang="en-US" dirty="0"/>
              <a:t>A page with many links pointing at it is popular, an important attribute that Google uses when ranking search results</a:t>
            </a:r>
          </a:p>
        </p:txBody>
      </p:sp>
    </p:spTree>
    <p:extLst>
      <p:ext uri="{BB962C8B-B14F-4D97-AF65-F5344CB8AC3E}">
        <p14:creationId xmlns:p14="http://schemas.microsoft.com/office/powerpoint/2010/main" val="72498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Vertices can be people or perhaps businesses</a:t>
            </a:r>
          </a:p>
          <a:p>
            <a:r>
              <a:rPr lang="en-US" dirty="0"/>
              <a:t>Edges can represent friendship, enmity, romantic relationships, financial relationships</a:t>
            </a:r>
          </a:p>
          <a:p>
            <a:r>
              <a:rPr lang="en-US" dirty="0"/>
              <a:t>Friendship is often (but not necessarily) an undirected edge, but directed edges are common in such networks</a:t>
            </a:r>
          </a:p>
          <a:p>
            <a:r>
              <a:rPr lang="en-US" dirty="0"/>
              <a:t>Networks can also show bipartite graphs between people and organizations</a:t>
            </a:r>
          </a:p>
        </p:txBody>
      </p:sp>
    </p:spTree>
    <p:extLst>
      <p:ext uri="{BB962C8B-B14F-4D97-AF65-F5344CB8AC3E}">
        <p14:creationId xmlns:p14="http://schemas.microsoft.com/office/powerpoint/2010/main" val="366400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Vertices could be tasks or courses</a:t>
            </a:r>
          </a:p>
          <a:p>
            <a:r>
              <a:rPr lang="en-US" dirty="0"/>
              <a:t>Edges could be dependencies between tasks or prerequisites for courses</a:t>
            </a:r>
          </a:p>
          <a:p>
            <a:pPr lvl="1"/>
            <a:r>
              <a:rPr lang="en-US" dirty="0"/>
              <a:t>Such edges are almost always directed</a:t>
            </a:r>
          </a:p>
          <a:p>
            <a:r>
              <a:rPr lang="en-US" dirty="0"/>
              <a:t>A food web (who eats whom) is another possible application</a:t>
            </a:r>
          </a:p>
          <a:p>
            <a:pPr lvl="1"/>
            <a:r>
              <a:rPr lang="en-US" dirty="0"/>
              <a:t>Directed, but not necessarily acyclic!</a:t>
            </a:r>
          </a:p>
          <a:p>
            <a:pPr lvl="1"/>
            <a:r>
              <a:rPr lang="en-US" dirty="0"/>
              <a:t>You can eat bears, but they can eat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98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connectivity and traversal</a:t>
            </a:r>
          </a:p>
          <a:p>
            <a:r>
              <a:rPr lang="en-US" dirty="0"/>
              <a:t>Implementing graph traversal with queues and stacks</a:t>
            </a:r>
          </a:p>
          <a:p>
            <a:r>
              <a:rPr lang="en-US" dirty="0"/>
              <a:t>Testing </a:t>
            </a:r>
            <a:r>
              <a:rPr lang="en-US" dirty="0" err="1"/>
              <a:t>bipartiteness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sections 3.2 and 3.3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6106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Three men in a cafe order food totaling $15</a:t>
            </a:r>
          </a:p>
          <a:p>
            <a:r>
              <a:rPr lang="en-US" dirty="0"/>
              <a:t>They each contribute $5 to the bill</a:t>
            </a:r>
          </a:p>
          <a:p>
            <a:r>
              <a:rPr lang="en-US" dirty="0"/>
              <a:t>The waiter takes the money to the manager who recognizes the three as friends and asks the waiter to return $5 to the men</a:t>
            </a:r>
          </a:p>
          <a:p>
            <a:r>
              <a:rPr lang="en-US" dirty="0"/>
              <a:t>However, the waiter is dishonest</a:t>
            </a:r>
          </a:p>
          <a:p>
            <a:r>
              <a:rPr lang="en-US" dirty="0"/>
              <a:t>Instead of splitting the $5 evenly (and who would get the last penny, anyway?), he gives each man $1 and pockets the remaining $2</a:t>
            </a:r>
          </a:p>
          <a:p>
            <a:r>
              <a:rPr lang="en-US" dirty="0"/>
              <a:t>Now, each diner effectively paid $4</a:t>
            </a:r>
          </a:p>
          <a:p>
            <a:r>
              <a:rPr lang="en-US" dirty="0"/>
              <a:t>Thus, the amount paid is $12</a:t>
            </a:r>
          </a:p>
          <a:p>
            <a:r>
              <a:rPr lang="en-US" dirty="0"/>
              <a:t>Add the $2 in the waiter's pocket and the total comes to $14</a:t>
            </a:r>
          </a:p>
          <a:p>
            <a:r>
              <a:rPr lang="en-US" dirty="0"/>
              <a:t>Where has the other $1 gone from the original $15?</a:t>
            </a:r>
          </a:p>
        </p:txBody>
      </p:sp>
      <p:pic>
        <p:nvPicPr>
          <p:cNvPr id="2053" name="Picture 5" descr="E:\Application Data\Local\Microsoft\Windows\Temporary Internet Files\Content.IE5\YRE81C8P\MC9003470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0" y="2819400"/>
            <a:ext cx="3271510" cy="35056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300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Algebra practice:</a:t>
            </a:r>
          </a:p>
          <a:p>
            <a:pPr lvl="1"/>
            <a:r>
              <a:rPr lang="en-US" dirty="0">
                <a:hlinkClick r:id="rId2"/>
              </a:rPr>
              <a:t>https://www.khanacademy.org/math/algebra</a:t>
            </a:r>
            <a:endParaRPr lang="en-US" dirty="0"/>
          </a:p>
          <a:p>
            <a:r>
              <a:rPr lang="en-US" dirty="0"/>
              <a:t>Algebra 2 practice:</a:t>
            </a:r>
          </a:p>
          <a:p>
            <a:pPr lvl="1"/>
            <a:r>
              <a:rPr lang="en-US" dirty="0">
                <a:hlinkClick r:id="rId3"/>
              </a:rPr>
              <a:t>https://www.khanacademy.org/math/algebra2</a:t>
            </a:r>
            <a:endParaRPr lang="en-US" dirty="0"/>
          </a:p>
          <a:p>
            <a:r>
              <a:rPr lang="en-US" dirty="0"/>
              <a:t>Specifically, logarithms:</a:t>
            </a:r>
          </a:p>
          <a:p>
            <a:pPr lvl="1"/>
            <a:r>
              <a:rPr lang="en-US" dirty="0">
                <a:hlinkClick r:id="rId4"/>
              </a:rPr>
              <a:t>https://www.khanacademy.org/math/algebra2/x2ec2f6f830c9fb89:logs</a:t>
            </a:r>
            <a:endParaRPr lang="en-US" dirty="0"/>
          </a:p>
          <a:p>
            <a:r>
              <a:rPr lang="en-US" dirty="0"/>
              <a:t>Summation notation (stop before Riemann sums):</a:t>
            </a:r>
          </a:p>
          <a:p>
            <a:pPr lvl="1"/>
            <a:r>
              <a:rPr lang="en-US" dirty="0">
                <a:hlinkClick r:id="rId5"/>
              </a:rPr>
              <a:t>https://www.khanacademy.org/math/ap-calculus-ab/ab-integration-new/ab-6-3/v/sigma-notation-sum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2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Induction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</a:t>
            </a:r>
            <a:r>
              <a:rPr lang="en-US" b="1" dirty="0"/>
              <a:t>induction</a:t>
            </a:r>
            <a:r>
              <a:rPr lang="en-US" dirty="0"/>
              <a:t> is moving from a specific set of facts to a general conclusion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There are no tigers here.</a:t>
            </a:r>
          </a:p>
          <a:p>
            <a:pPr lvl="1"/>
            <a:r>
              <a:rPr lang="en-US" dirty="0"/>
              <a:t>I have a rock in my pocket.</a:t>
            </a:r>
          </a:p>
          <a:p>
            <a:pPr lvl="1"/>
            <a:r>
              <a:rPr lang="en-US" dirty="0"/>
              <a:t>Conclusion:  My rock keeps tigers away.</a:t>
            </a:r>
          </a:p>
          <a:p>
            <a:r>
              <a:rPr lang="en-US" dirty="0"/>
              <a:t>Induction can lead you to invalid conclusions</a:t>
            </a:r>
          </a:p>
          <a:p>
            <a:r>
              <a:rPr lang="en-US" dirty="0"/>
              <a:t>In our previous proofs, we have used </a:t>
            </a:r>
            <a:r>
              <a:rPr lang="en-US" b="1" dirty="0"/>
              <a:t>deduction</a:t>
            </a:r>
            <a:r>
              <a:rPr lang="en-US" dirty="0"/>
              <a:t>, which reasons from general truths to a specific conclusion</a:t>
            </a:r>
          </a:p>
        </p:txBody>
      </p:sp>
    </p:spTree>
    <p:extLst>
      <p:ext uri="{BB962C8B-B14F-4D97-AF65-F5344CB8AC3E}">
        <p14:creationId xmlns:p14="http://schemas.microsoft.com/office/powerpoint/2010/main" val="292409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C:\Documents and Settings\wittmanb\Local Settings\Temporary Internet Files\Content.IE5\3XKRP46P\MPj043125000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638800" y="4419601"/>
            <a:ext cx="5029200" cy="3642241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Mathematical induction is special</a:t>
            </a:r>
          </a:p>
          <a:p>
            <a:r>
              <a:rPr lang="en-US" dirty="0"/>
              <a:t>First, we need a property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that's defined for integers </a:t>
            </a:r>
            <a:r>
              <a:rPr lang="en-US" b="1" i="1" dirty="0"/>
              <a:t>n</a:t>
            </a:r>
          </a:p>
          <a:p>
            <a:r>
              <a:rPr lang="en-US" dirty="0"/>
              <a:t>Then, we need to know that it's true for some specific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a</a:t>
            </a:r>
            <a:r>
              <a:rPr lang="en-US" dirty="0"/>
              <a:t>)</a:t>
            </a:r>
          </a:p>
          <a:p>
            <a:r>
              <a:rPr lang="en-US" dirty="0"/>
              <a:t>Then, we try to show that for all integers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</a:t>
            </a:r>
            <a:r>
              <a:rPr lang="en-US" b="1" i="1" dirty="0">
                <a:sym typeface="Symbol"/>
              </a:rPr>
              <a:t>a</a:t>
            </a:r>
            <a:r>
              <a:rPr lang="en-US" dirty="0">
                <a:sym typeface="Symbol"/>
              </a:rPr>
              <a:t>, if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) is true, it must be the case that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+1) is true</a:t>
            </a:r>
          </a:p>
          <a:p>
            <a:r>
              <a:rPr lang="en-US" dirty="0">
                <a:sym typeface="Symbol"/>
              </a:rPr>
              <a:t>If we do that,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) is true for all integers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 </a:t>
            </a:r>
            <a:r>
              <a:rPr lang="en-US" b="1" i="1" dirty="0">
                <a:sym typeface="Symbol"/>
              </a:rPr>
              <a:t>a</a:t>
            </a:r>
          </a:p>
          <a:p>
            <a:r>
              <a:rPr lang="en-US" dirty="0">
                <a:sym typeface="Symbol"/>
              </a:rPr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6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by mathematical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prove a statement of the following form:</a:t>
            </a:r>
          </a:p>
          <a:p>
            <a:pPr lvl="1"/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, where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</a:t>
            </a:r>
            <a:r>
              <a:rPr lang="en-US" b="1" i="1" dirty="0">
                <a:sym typeface="Symbol"/>
              </a:rPr>
              <a:t>a</a:t>
            </a:r>
            <a:r>
              <a:rPr lang="en-US" dirty="0">
                <a:sym typeface="Symbol"/>
              </a:rPr>
              <a:t>, property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) is true</a:t>
            </a:r>
          </a:p>
          <a:p>
            <a:r>
              <a:rPr lang="en-US" dirty="0"/>
              <a:t>Use the following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Basis Step: Show that the property is true for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a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Induction Step: </a:t>
            </a:r>
          </a:p>
          <a:p>
            <a:pPr lvl="2"/>
            <a:r>
              <a:rPr lang="en-US" dirty="0"/>
              <a:t>Suppose that the property is true for some </a:t>
            </a:r>
            <a:r>
              <a:rPr lang="en-US" b="1" i="1" dirty="0"/>
              <a:t>n</a:t>
            </a:r>
            <a:r>
              <a:rPr lang="en-US" dirty="0"/>
              <a:t> = </a:t>
            </a:r>
            <a:r>
              <a:rPr lang="en-US" b="1" i="1" dirty="0"/>
              <a:t>k</a:t>
            </a:r>
            <a:r>
              <a:rPr lang="en-US" dirty="0"/>
              <a:t>, where </a:t>
            </a:r>
            <a:r>
              <a:rPr lang="en-US" b="1" i="1" dirty="0"/>
              <a:t>k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</a:t>
            </a:r>
            <a:r>
              <a:rPr lang="en-US" b="1" i="1" dirty="0">
                <a:sym typeface="Symbol"/>
              </a:rPr>
              <a:t>a</a:t>
            </a:r>
          </a:p>
          <a:p>
            <a:pPr lvl="2"/>
            <a:r>
              <a:rPr lang="en-US" dirty="0">
                <a:sym typeface="Symbol"/>
              </a:rPr>
              <a:t>Now, show that, with that assumption, the property is also true for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+ 1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8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2514</TotalTime>
  <Words>1167</Words>
  <Application>Microsoft Office PowerPoint</Application>
  <PresentationFormat>Widescreen</PresentationFormat>
  <Paragraphs>153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Cambria Math</vt:lpstr>
      <vt:lpstr>Corbel</vt:lpstr>
      <vt:lpstr>Symbol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Logical warmup</vt:lpstr>
      <vt:lpstr>Math practice</vt:lpstr>
      <vt:lpstr>Mathematical Induction</vt:lpstr>
      <vt:lpstr>Induction</vt:lpstr>
      <vt:lpstr>Mathematical induction</vt:lpstr>
      <vt:lpstr>Proof by mathematical induction</vt:lpstr>
      <vt:lpstr>Example</vt:lpstr>
      <vt:lpstr>Example</vt:lpstr>
      <vt:lpstr>Three-Sentence Summary of Graph Definitions</vt:lpstr>
      <vt:lpstr>Graph Definitions</vt:lpstr>
      <vt:lpstr>What is a graph?</vt:lpstr>
      <vt:lpstr>Directed and undirected</vt:lpstr>
      <vt:lpstr>Graph terminology</vt:lpstr>
      <vt:lpstr>Graph representation</vt:lpstr>
      <vt:lpstr>Drawing graphs</vt:lpstr>
      <vt:lpstr>Graph Applications</vt:lpstr>
      <vt:lpstr>Examples of graphs</vt:lpstr>
      <vt:lpstr>Transportation networks</vt:lpstr>
      <vt:lpstr>Communication networks</vt:lpstr>
      <vt:lpstr>Information networks</vt:lpstr>
      <vt:lpstr>Social networks</vt:lpstr>
      <vt:lpstr>Dependency networks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451</cp:revision>
  <dcterms:created xsi:type="dcterms:W3CDTF">2009-08-24T20:26:10Z</dcterms:created>
  <dcterms:modified xsi:type="dcterms:W3CDTF">2024-01-19T15:25:33Z</dcterms:modified>
</cp:coreProperties>
</file>